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84" r:id="rId2"/>
    <p:sldId id="385" r:id="rId3"/>
    <p:sldId id="386" r:id="rId4"/>
    <p:sldId id="387" r:id="rId5"/>
    <p:sldId id="388" r:id="rId6"/>
    <p:sldId id="389" r:id="rId7"/>
    <p:sldId id="390" r:id="rId8"/>
    <p:sldId id="391" r:id="rId9"/>
    <p:sldId id="392" r:id="rId10"/>
    <p:sldId id="393" r:id="rId11"/>
    <p:sldId id="394" r:id="rId12"/>
    <p:sldId id="395" r:id="rId13"/>
    <p:sldId id="396" r:id="rId14"/>
    <p:sldId id="397" r:id="rId15"/>
    <p:sldId id="39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96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4D069-5A6A-5841-FBF5-E7272BE011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1D9F4E-BA92-88EB-77F9-67B0A4D106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CEC5BF-6EAD-1D97-8509-4106331D3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3795-9B92-4308-9280-D6C5FBBBD3D1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DF539-C473-E9FD-0EA9-DE9EFE7A9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42A9F-077E-6ECB-A5FF-515ACC88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3D84D-15F3-4BEA-BEF5-2E06CF1D9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981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1BA1A-7223-68D9-E565-55C1F5B4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7055C5-A6CE-9F39-0415-465C456923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0B176-40B2-FEC6-6643-6D8AB9500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3795-9B92-4308-9280-D6C5FBBBD3D1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87ABA3-3B5B-6302-04A3-230A9EFE8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9E65E-F188-3597-0B86-CDBF7503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3D84D-15F3-4BEA-BEF5-2E06CF1D9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889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485857-8555-973A-D45D-CEE1CEB3D7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0AB183-9276-B7F3-4F74-191147EADB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578AA-B4F2-FE2C-6497-1F8862803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3795-9B92-4308-9280-D6C5FBBBD3D1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068D8-6476-20B3-56D6-D0C36DABF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136B1-E0EE-D779-4E1C-DD7E0F413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3D84D-15F3-4BEA-BEF5-2E06CF1D9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689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022E6-C5AF-378B-81D0-31796E8A8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77F6A-F9E8-522D-829E-D670CCAD9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F159C-3546-2DE5-BEB9-7F8733852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3795-9B92-4308-9280-D6C5FBBBD3D1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09126-A2F7-5779-65A4-B11244BCA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82400-B48D-2BB0-9437-E0D6F0BDB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3D84D-15F3-4BEA-BEF5-2E06CF1D9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51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C17A2-65B5-4B96-5128-EF368DC49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7623D2-A213-6C02-F02D-0CB42ACC7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27B04-AFA7-5D99-DC19-AA0CFB3C1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3795-9B92-4308-9280-D6C5FBBBD3D1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6E013-359C-49D4-106B-0B15F5B50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3A759-0921-F3EE-6022-7BFDE407A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3D84D-15F3-4BEA-BEF5-2E06CF1D9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9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0B8A8-B64C-36A7-C65A-68DFC2AE2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17DDC-769A-BA18-979A-428C20F342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45DF20-73C7-AB0C-0A52-57696FAFA3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FD3BF-1261-2152-A473-EF6ADA796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3795-9B92-4308-9280-D6C5FBBBD3D1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8C65A6-B13F-BF92-E21D-F3929D686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CBEE37-3058-0B38-D196-89617F687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3D84D-15F3-4BEA-BEF5-2E06CF1D9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65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56867-9304-0828-1269-EB518C6C8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D521BD-5CE0-1774-3159-F45E65FE0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65F3B7-7FFA-0B1D-5106-53B9AE1BA3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167F3C-F201-4E00-546D-2D93742FED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E53A29-F209-AF6F-191C-2EA9DAF124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7588F1-2CD4-3DAA-8FA0-088766978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3795-9B92-4308-9280-D6C5FBBBD3D1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0C4CE8-E962-7884-916D-9275E6EC3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8A9FA5-CC53-083C-76ED-B771FE1A5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3D84D-15F3-4BEA-BEF5-2E06CF1D9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17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8E398-FABD-F466-AD65-C0B01F2B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287A90-AB0C-33AD-11B0-8853949DC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3795-9B92-4308-9280-D6C5FBBBD3D1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ADB289-39DD-F682-0A21-1BB55AAB7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BAFFA-E55B-E671-8E5D-DC3E4875C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3D84D-15F3-4BEA-BEF5-2E06CF1D9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919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82C338-93A3-D40C-5AB4-DF194A973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3795-9B92-4308-9280-D6C5FBBBD3D1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0808FD-1B6F-9EE8-B931-A1575ACAB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C11E0-BBAF-6819-D2C9-8A15A771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3D84D-15F3-4BEA-BEF5-2E06CF1D9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89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F9473-18E7-6797-6850-37227B2EE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F13EA-97A4-234A-51A8-C5A165B72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7CEDD0-1EC6-D319-5660-A5F6C8B23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4F699D-8240-4625-8B50-480E51FC5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3795-9B92-4308-9280-D6C5FBBBD3D1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6D82C0-539E-BCA0-0EA3-B567A6CA8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EA7501-A9FF-00CB-5847-0797CCB6B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3D84D-15F3-4BEA-BEF5-2E06CF1D9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20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E6CD8-D0B0-C516-8ACC-35598352F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B5DEB8-1160-0783-2279-29972386F9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6DB536-27C7-A265-5102-470F21F718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D5B176-C6AA-7ACD-02C8-F11764A79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3795-9B92-4308-9280-D6C5FBBBD3D1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76BCAD-B9EE-66C7-6F38-A8BF01795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865CD0-A7E3-3AFA-A4C0-A0ECB8D6D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3D84D-15F3-4BEA-BEF5-2E06CF1D9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460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558A42-3FE6-1CD3-CD0E-EFE4CD8CD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DA05AE-BE68-B321-E91C-54CDBC985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DD9AF-A487-98E7-666B-5B4F785C9C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573795-9B92-4308-9280-D6C5FBBBD3D1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4E24B-FB2B-811F-626B-43058F8896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E4244-672C-48C6-7ED2-AC03A340C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23D84D-15F3-4BEA-BEF5-2E06CF1D9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1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domainpictures.net/view-image.php?image=19054&amp;picture=digital-numbers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30478819@N08/36671223606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dictionary-words-grammar-abc-390055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8961540@N07/6953043608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49503078599@N01/19894053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19410139/how-to-run-this-vbscript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frican bush viper snake">
            <a:extLst>
              <a:ext uri="{FF2B5EF4-FFF2-40B4-BE49-F238E27FC236}">
                <a16:creationId xmlns:a16="http://schemas.microsoft.com/office/drawing/2014/main" id="{04E5BD75-E235-B974-1BB5-A4CB693F94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0" b="12934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A90C97-2CA7-CD9F-1020-375ACECF3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Python! Day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E4007-D4F2-A059-15D4-F2B0F897E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Welcome to intermediate Python!</a:t>
            </a:r>
          </a:p>
          <a:p>
            <a:r>
              <a:rPr lang="en-US" sz="2000" dirty="0">
                <a:solidFill>
                  <a:schemeClr val="bg1"/>
                </a:solidFill>
              </a:rPr>
              <a:t>Warm up: Number guessing game</a:t>
            </a:r>
          </a:p>
          <a:p>
            <a:r>
              <a:rPr lang="en-US" sz="2000" dirty="0">
                <a:solidFill>
                  <a:schemeClr val="bg1"/>
                </a:solidFill>
              </a:rPr>
              <a:t>Introduction to dictionaries</a:t>
            </a:r>
          </a:p>
        </p:txBody>
      </p:sp>
    </p:spTree>
    <p:extLst>
      <p:ext uri="{BB962C8B-B14F-4D97-AF65-F5344CB8AC3E}">
        <p14:creationId xmlns:p14="http://schemas.microsoft.com/office/powerpoint/2010/main" val="3256783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0FB48-F4EF-1004-5174-E29B05BBB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Changing Items in a Dictionary</a:t>
            </a:r>
          </a:p>
        </p:txBody>
      </p:sp>
      <p:pic>
        <p:nvPicPr>
          <p:cNvPr id="5" name="Picture 4" descr="Seated student with long hair, hoodie, and jeans, holding pencil on open book at table with tablet and book stack">
            <a:extLst>
              <a:ext uri="{FF2B5EF4-FFF2-40B4-BE49-F238E27FC236}">
                <a16:creationId xmlns:a16="http://schemas.microsoft.com/office/drawing/2014/main" id="{5526EB5C-B430-82F4-DBC8-C985FE6B50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6" r="31842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798A9-0348-CE24-FA61-43204D4F8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/>
              <a:t>What if we want to change the value of an item in a dictionary?</a:t>
            </a:r>
          </a:p>
          <a:p>
            <a:r>
              <a:rPr lang="en-US" sz="2200"/>
              <a:t>We can do that like this:</a:t>
            </a:r>
          </a:p>
          <a:p>
            <a:pPr marL="0" indent="0">
              <a:buNone/>
            </a:pPr>
            <a:r>
              <a:rPr lang="en-US" sz="2200"/>
              <a:t>dictionary_name[key] = new_value</a:t>
            </a:r>
          </a:p>
          <a:p>
            <a:r>
              <a:rPr lang="en-US" sz="2200"/>
              <a:t>For example:</a:t>
            </a:r>
          </a:p>
          <a:p>
            <a:pPr marL="0" indent="0">
              <a:buNone/>
            </a:pPr>
            <a:r>
              <a:rPr lang="en-US" sz="2200"/>
              <a:t>coding_words[“bug”] = “a moth in your computer”</a:t>
            </a:r>
          </a:p>
          <a:p>
            <a:r>
              <a:rPr lang="en-US" sz="2200"/>
              <a:t>Notice that this is very similar to how we add new values to a dictionary</a:t>
            </a:r>
          </a:p>
          <a:p>
            <a:pPr marL="0" indent="0">
              <a:buNone/>
            </a:pP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4292172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993E5-B9FC-B623-62F9-1AD879A44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Looping Through a Dictionary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364D2-A11B-8602-77CB-15281F031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 lnSpcReduction="10000"/>
          </a:bodyPr>
          <a:lstStyle/>
          <a:p>
            <a:r>
              <a:rPr lang="en-US" sz="2000"/>
              <a:t>What if we want to access every item in a dictionary?</a:t>
            </a:r>
          </a:p>
          <a:p>
            <a:r>
              <a:rPr lang="en-US" sz="2000"/>
              <a:t>Unlike lists, dictionaries don’t have indexes, so it’s impossible to use a regular for loop to go through a dictionary</a:t>
            </a:r>
          </a:p>
          <a:p>
            <a:r>
              <a:rPr lang="en-US" sz="2000"/>
              <a:t>Instead, we can use for-each loops</a:t>
            </a:r>
          </a:p>
          <a:p>
            <a:r>
              <a:rPr lang="en-US" sz="2000"/>
              <a:t>This would look like:</a:t>
            </a:r>
          </a:p>
          <a:p>
            <a:pPr marL="0" indent="0">
              <a:buNone/>
            </a:pPr>
            <a:r>
              <a:rPr lang="en-US" sz="2000">
                <a:latin typeface="Lucida Console" panose="020B0609040504020204" pitchFamily="49" charset="0"/>
              </a:rPr>
              <a:t>for item in dictionary_name:</a:t>
            </a:r>
          </a:p>
          <a:p>
            <a:pPr marL="0" indent="0">
              <a:buNone/>
            </a:pPr>
            <a:r>
              <a:rPr lang="en-US" sz="2000">
                <a:latin typeface="Lucida Console" panose="020B0609040504020204" pitchFamily="49" charset="0"/>
              </a:rPr>
              <a:t>	# do this</a:t>
            </a:r>
          </a:p>
          <a:p>
            <a:r>
              <a:rPr lang="en-US" sz="2000"/>
              <a:t>For example:</a:t>
            </a:r>
          </a:p>
          <a:p>
            <a:pPr marL="0" indent="0">
              <a:buNone/>
            </a:pPr>
            <a:r>
              <a:rPr lang="en-US" sz="2000">
                <a:latin typeface="Lucida Console" panose="020B0609040504020204" pitchFamily="49" charset="0"/>
              </a:rPr>
              <a:t>for word in coding_words:</a:t>
            </a:r>
          </a:p>
          <a:p>
            <a:pPr marL="0" indent="0">
              <a:buNone/>
            </a:pPr>
            <a:r>
              <a:rPr lang="en-US" sz="2000">
                <a:latin typeface="Lucida Console" panose="020B0609040504020204" pitchFamily="49" charset="0"/>
              </a:rPr>
              <a:t>	print(word)</a:t>
            </a:r>
          </a:p>
        </p:txBody>
      </p:sp>
      <p:pic>
        <p:nvPicPr>
          <p:cNvPr id="6" name="Picture 5" descr="Rollercoaster track loops and twists shown against the sky">
            <a:extLst>
              <a:ext uri="{FF2B5EF4-FFF2-40B4-BE49-F238E27FC236}">
                <a16:creationId xmlns:a16="http://schemas.microsoft.com/office/drawing/2014/main" id="{3D040607-FFD2-6A4A-5B25-489D63C56E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3" r="20878" b="-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03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ogram coding on a computer screen">
            <a:extLst>
              <a:ext uri="{FF2B5EF4-FFF2-40B4-BE49-F238E27FC236}">
                <a16:creationId xmlns:a16="http://schemas.microsoft.com/office/drawing/2014/main" id="{64DCDF08-30E5-829A-B5D0-F07DB53C23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" b="15442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DCB9D-1BBC-F3B0-67FA-B6961C109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>
            <a:normAutofit/>
          </a:bodyPr>
          <a:lstStyle/>
          <a:p>
            <a:r>
              <a:rPr lang="en-US" sz="2200">
                <a:solidFill>
                  <a:schemeClr val="bg1"/>
                </a:solidFill>
              </a:rPr>
              <a:t>You might notice that if we write:</a:t>
            </a:r>
          </a:p>
          <a:p>
            <a:pPr marL="0" indent="0">
              <a:buNone/>
            </a:pPr>
            <a:r>
              <a:rPr lang="en-US" sz="2200">
                <a:solidFill>
                  <a:schemeClr val="bg1"/>
                </a:solidFill>
                <a:latin typeface="Lucida Console" panose="020B0609040504020204" pitchFamily="49" charset="0"/>
              </a:rPr>
              <a:t>for word in coding_words:</a:t>
            </a:r>
          </a:p>
          <a:p>
            <a:pPr marL="0" indent="0">
              <a:buNone/>
            </a:pPr>
            <a:r>
              <a:rPr lang="en-US" sz="2200">
                <a:solidFill>
                  <a:schemeClr val="bg1"/>
                </a:solidFill>
                <a:latin typeface="Lucida Console" panose="020B0609040504020204" pitchFamily="49" charset="0"/>
              </a:rPr>
              <a:t>	print(word)</a:t>
            </a:r>
          </a:p>
          <a:p>
            <a:pPr marL="0" indent="0">
              <a:buNone/>
            </a:pPr>
            <a:r>
              <a:rPr lang="en-US" sz="2200">
                <a:solidFill>
                  <a:schemeClr val="bg1"/>
                </a:solidFill>
              </a:rPr>
              <a:t>the program only prints the keys, not the values.</a:t>
            </a:r>
          </a:p>
          <a:p>
            <a:r>
              <a:rPr lang="en-US" sz="2200">
                <a:solidFill>
                  <a:schemeClr val="bg1"/>
                </a:solidFill>
              </a:rPr>
              <a:t>If we want to print the values, too, we will have to code something like this:</a:t>
            </a:r>
          </a:p>
          <a:p>
            <a:pPr marL="0" indent="0">
              <a:buNone/>
            </a:pPr>
            <a:r>
              <a:rPr lang="en-US" sz="2200">
                <a:solidFill>
                  <a:schemeClr val="bg1"/>
                </a:solidFill>
                <a:latin typeface="Lucida Console" panose="020B0609040504020204" pitchFamily="49" charset="0"/>
              </a:rPr>
              <a:t>for word in coding_words:</a:t>
            </a:r>
          </a:p>
          <a:p>
            <a:pPr marL="0" indent="0">
              <a:buNone/>
            </a:pPr>
            <a:r>
              <a:rPr lang="en-US" sz="2200">
                <a:solidFill>
                  <a:schemeClr val="bg1"/>
                </a:solidFill>
                <a:latin typeface="Lucida Console" panose="020B0609040504020204" pitchFamily="49" charset="0"/>
              </a:rPr>
              <a:t>	print(word)</a:t>
            </a:r>
          </a:p>
          <a:p>
            <a:pPr marL="0" indent="0">
              <a:buNone/>
            </a:pPr>
            <a:r>
              <a:rPr lang="en-US" sz="2200">
                <a:solidFill>
                  <a:schemeClr val="bg1"/>
                </a:solidFill>
                <a:latin typeface="Lucida Console" panose="020B0609040504020204" pitchFamily="49" charset="0"/>
              </a:rPr>
              <a:t>	print(coding_words[word])</a:t>
            </a:r>
          </a:p>
          <a:p>
            <a:pPr marL="0" indent="0">
              <a:buNone/>
            </a:pPr>
            <a:endParaRPr lang="en-US" sz="22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423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D8F38-427A-ED62-796E-86B96AB0A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Empty Dictionaries</a:t>
            </a:r>
          </a:p>
        </p:txBody>
      </p:sp>
      <p:pic>
        <p:nvPicPr>
          <p:cNvPr id="2050" name="Picture 2" descr="Why Do Novels Have Blank Pages at the End? - Letter Review">
            <a:extLst>
              <a:ext uri="{FF2B5EF4-FFF2-40B4-BE49-F238E27FC236}">
                <a16:creationId xmlns:a16="http://schemas.microsoft.com/office/drawing/2014/main" id="{8098AF72-0520-2496-FC4D-2E6AA94D59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90" r="25478" b="-1"/>
          <a:stretch/>
        </p:blipFill>
        <p:spPr bwMode="auto"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E028E-DA90-B86D-12A3-6B3AEBA4B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1900"/>
              <a:t>Sometimes, we might want to create an empty dictionary so we can add items to it as the program runs</a:t>
            </a:r>
          </a:p>
          <a:p>
            <a:r>
              <a:rPr lang="en-US" sz="1900"/>
              <a:t>We can do that like this:</a:t>
            </a:r>
          </a:p>
          <a:p>
            <a:pPr marL="0" indent="0">
              <a:buNone/>
            </a:pPr>
            <a:r>
              <a:rPr lang="en-US" sz="1900"/>
              <a:t>empty_dictionary = {}</a:t>
            </a:r>
          </a:p>
          <a:p>
            <a:pPr marL="0" indent="0">
              <a:buNone/>
            </a:pPr>
            <a:endParaRPr lang="en-US" sz="1900"/>
          </a:p>
          <a:p>
            <a:r>
              <a:rPr lang="en-US" sz="1900"/>
              <a:t>We can also delete everything in a dictionary by doing this:</a:t>
            </a:r>
          </a:p>
          <a:p>
            <a:pPr marL="0" indent="0">
              <a:buNone/>
            </a:pPr>
            <a:r>
              <a:rPr lang="en-US" sz="1900"/>
              <a:t>dictionary_name = {}</a:t>
            </a:r>
          </a:p>
          <a:p>
            <a:r>
              <a:rPr lang="en-US" sz="1900"/>
              <a:t>This is useful if we want to do something like get rid of all previous scores when a game restarts</a:t>
            </a:r>
          </a:p>
        </p:txBody>
      </p:sp>
    </p:spTree>
    <p:extLst>
      <p:ext uri="{BB962C8B-B14F-4D97-AF65-F5344CB8AC3E}">
        <p14:creationId xmlns:p14="http://schemas.microsoft.com/office/powerpoint/2010/main" val="1941119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ce and pins on a board game">
            <a:extLst>
              <a:ext uri="{FF2B5EF4-FFF2-40B4-BE49-F238E27FC236}">
                <a16:creationId xmlns:a16="http://schemas.microsoft.com/office/drawing/2014/main" id="{8EB188C5-ECB9-028B-870A-D1CFECF4F2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75" r="31082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6705F-6144-4C30-8907-00D4688EB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US" sz="3700"/>
              <a:t>Project: Multiplayer Number Guessing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4742D-738F-B3F2-E14E-1D7922520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anchor="ctr">
            <a:normAutofit/>
          </a:bodyPr>
          <a:lstStyle/>
          <a:p>
            <a:r>
              <a:rPr lang="en-US" sz="2000"/>
              <a:t>Let’s use what we’ve learned about dictionaries to improve our number-guessing game</a:t>
            </a:r>
          </a:p>
          <a:p>
            <a:r>
              <a:rPr lang="en-US" sz="2000"/>
              <a:t>Let’s change the game so multiple people can play the game, and after everyone has played, the program compares everyone’s scores</a:t>
            </a:r>
          </a:p>
          <a:p>
            <a:r>
              <a:rPr lang="en-US" sz="2000"/>
              <a:t>We will need a dictionary to keep track of the players’ names and corresponding scores</a:t>
            </a:r>
          </a:p>
        </p:txBody>
      </p:sp>
    </p:spTree>
    <p:extLst>
      <p:ext uri="{BB962C8B-B14F-4D97-AF65-F5344CB8AC3E}">
        <p14:creationId xmlns:p14="http://schemas.microsoft.com/office/powerpoint/2010/main" val="2846969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A4BF0A34-6FBB-D5F6-A818-66210A8696F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92806" y="335845"/>
            <a:ext cx="10960994" cy="6186309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def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number_guessing_game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"Welcome to the number guessing game"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"In this game, you will need to try to guess a random number between 1 and 100"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num_players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input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"How many players are there?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player_scores = {}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for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range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num_players):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"Give the controls to player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str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(n +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user_name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input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"What is your name?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num_guesses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number = random.randint(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100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user_number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input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"What is your first guess?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while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user_number != number: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num_guesses +=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number &gt; user_number: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"Guess higher"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else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"Guess lower"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user_number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input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"What is your next guess?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str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(number) +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 was the correct number! You took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str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(num_guesses) +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 guesses."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player_scores[user_name] = num_guesses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num_players &gt;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"Final scores:"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winner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""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lowest_num_guesses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100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for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player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player_scores: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(player +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str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(player_scores[player]) +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 guesses"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lowest_num_guesses &gt; player_scores[player]: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winner = player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lowest_num_guesses = player_scores[player]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(winner +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 wins!"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137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splay of numbers and symbols">
            <a:extLst>
              <a:ext uri="{FF2B5EF4-FFF2-40B4-BE49-F238E27FC236}">
                <a16:creationId xmlns:a16="http://schemas.microsoft.com/office/drawing/2014/main" id="{05258865-9C2E-E55A-CD8F-149A4ABA82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8335"/>
          <a:stretch/>
        </p:blipFill>
        <p:spPr>
          <a:xfrm>
            <a:off x="3143213" y="10"/>
            <a:ext cx="4956582" cy="6857990"/>
          </a:xfrm>
          <a:custGeom>
            <a:avLst/>
            <a:gdLst/>
            <a:ahLst/>
            <a:cxnLst/>
            <a:rect l="l" t="t" r="r" b="b"/>
            <a:pathLst>
              <a:path w="4956582" h="6858000">
                <a:moveTo>
                  <a:pt x="0" y="0"/>
                </a:moveTo>
                <a:lnTo>
                  <a:pt x="4161807" y="0"/>
                </a:lnTo>
                <a:lnTo>
                  <a:pt x="4176560" y="27485"/>
                </a:lnTo>
                <a:cubicBezTo>
                  <a:pt x="4666464" y="986552"/>
                  <a:pt x="4956582" y="2177077"/>
                  <a:pt x="4956582" y="3466807"/>
                </a:cubicBezTo>
                <a:cubicBezTo>
                  <a:pt x="4956582" y="4657326"/>
                  <a:pt x="4709381" y="5763316"/>
                  <a:pt x="4286027" y="6680757"/>
                </a:cubicBezTo>
                <a:lnTo>
                  <a:pt x="4199937" y="6858000"/>
                </a:lnTo>
                <a:lnTo>
                  <a:pt x="53039" y="6858000"/>
                </a:lnTo>
                <a:lnTo>
                  <a:pt x="132047" y="6695338"/>
                </a:lnTo>
                <a:cubicBezTo>
                  <a:pt x="555401" y="5777898"/>
                  <a:pt x="802602" y="4671908"/>
                  <a:pt x="802602" y="3481388"/>
                </a:cubicBezTo>
                <a:cubicBezTo>
                  <a:pt x="802602" y="2191659"/>
                  <a:pt x="512484" y="1001134"/>
                  <a:pt x="22579" y="42066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318AB-1EA1-7646-EAA2-0EA10CDD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2903843" cy="4526280"/>
          </a:xfrm>
        </p:spPr>
        <p:txBody>
          <a:bodyPr>
            <a:normAutofit/>
          </a:bodyPr>
          <a:lstStyle/>
          <a:p>
            <a:r>
              <a:rPr lang="en-US" sz="3200"/>
              <a:t>Warm-up: Number Guessing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372C9-AE13-47CC-58BB-363C81889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0101" y="932688"/>
            <a:ext cx="3150108" cy="4992624"/>
          </a:xfrm>
        </p:spPr>
        <p:txBody>
          <a:bodyPr anchor="ctr">
            <a:normAutofit lnSpcReduction="10000"/>
          </a:bodyPr>
          <a:lstStyle/>
          <a:p>
            <a:r>
              <a:rPr lang="en-US" sz="1800" dirty="0"/>
              <a:t>Let’s create a simple game where the computer generates a number between 1 and 100, and the user must guess the number</a:t>
            </a:r>
          </a:p>
          <a:p>
            <a:r>
              <a:rPr lang="en-US" sz="1800" dirty="0"/>
              <a:t>When the user guesses a number, the program will tell them “too high”, “too low”, or “that’s correct” </a:t>
            </a:r>
          </a:p>
          <a:p>
            <a:r>
              <a:rPr lang="en-US" sz="1800" dirty="0"/>
              <a:t>The user will continue guessing numbers until they reach the correct number</a:t>
            </a:r>
          </a:p>
          <a:p>
            <a:r>
              <a:rPr lang="en-US" sz="1800" dirty="0"/>
              <a:t>The program will also keep track of the number of guesses the user uses and will give them a score based on that</a:t>
            </a:r>
          </a:p>
        </p:txBody>
      </p:sp>
    </p:spTree>
    <p:extLst>
      <p:ext uri="{BB962C8B-B14F-4D97-AF65-F5344CB8AC3E}">
        <p14:creationId xmlns:p14="http://schemas.microsoft.com/office/powerpoint/2010/main" val="3988005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12661-6BB5-F7FF-3D0F-5C800C340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/>
              <a:t>Lists Recap</a:t>
            </a:r>
            <a:endParaRPr lang="en-US" dirty="0"/>
          </a:p>
        </p:txBody>
      </p:sp>
      <p:pic>
        <p:nvPicPr>
          <p:cNvPr id="5" name="Picture 4" descr="A pen on a piece of paper">
            <a:extLst>
              <a:ext uri="{FF2B5EF4-FFF2-40B4-BE49-F238E27FC236}">
                <a16:creationId xmlns:a16="http://schemas.microsoft.com/office/drawing/2014/main" id="{CA5BF321-DCDB-D395-DB8D-9D862B982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3182" y="1741684"/>
            <a:ext cx="4777381" cy="3204888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2D1A1-CDF8-5401-DF21-A2681868A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en-US" dirty="0"/>
              <a:t>Today we will be learning about dictionaries, which are things in Python that are like lists</a:t>
            </a:r>
          </a:p>
          <a:p>
            <a:r>
              <a:rPr lang="en-US" dirty="0"/>
              <a:t>In a list, items are organized in order and can be accessed using their index </a:t>
            </a:r>
          </a:p>
          <a:p>
            <a:pPr lvl="1"/>
            <a:r>
              <a:rPr lang="en-US" dirty="0" err="1"/>
              <a:t>candy_list</a:t>
            </a:r>
            <a:r>
              <a:rPr lang="en-US" dirty="0"/>
              <a:t> = [“Lollypops”, “Candy canes”, “Chocolate bars”]</a:t>
            </a:r>
          </a:p>
          <a:p>
            <a:r>
              <a:rPr lang="en-US" dirty="0"/>
              <a:t>Lists are useful to store many related variables in one place</a:t>
            </a:r>
          </a:p>
        </p:txBody>
      </p:sp>
    </p:spTree>
    <p:extLst>
      <p:ext uri="{BB962C8B-B14F-4D97-AF65-F5344CB8AC3E}">
        <p14:creationId xmlns:p14="http://schemas.microsoft.com/office/powerpoint/2010/main" val="2530200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ctionary page with words&#10;&#10;Description automatically generated">
            <a:extLst>
              <a:ext uri="{FF2B5EF4-FFF2-40B4-BE49-F238E27FC236}">
                <a16:creationId xmlns:a16="http://schemas.microsoft.com/office/drawing/2014/main" id="{FC05506D-ECF2-480B-CC38-6A6AAF52BE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2286" r="25055" b="-2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6312AE-1CD7-F5DD-6C72-A5DA6C6D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/>
              <a:t>Introduction to Dictionaries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3CA7B-A429-A217-62B3-A49474A3E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 fontScale="92500" lnSpcReduction="20000"/>
          </a:bodyPr>
          <a:lstStyle/>
          <a:p>
            <a:r>
              <a:rPr lang="en-US" sz="2000" dirty="0"/>
              <a:t>Dictionaries in Python are like lists because they also store a bunch of related variables in one place </a:t>
            </a:r>
          </a:p>
          <a:p>
            <a:r>
              <a:rPr lang="en-US" sz="2000" dirty="0"/>
              <a:t>Dictionaries in Python are also like dictionaries in real life, which are a list of words that are each connected to their own definitions</a:t>
            </a:r>
          </a:p>
          <a:p>
            <a:r>
              <a:rPr lang="en-US" sz="2000" dirty="0"/>
              <a:t>For example, a dictionary of coding words might look like this: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Bug</a:t>
            </a:r>
            <a:r>
              <a:rPr lang="en-US" sz="2000" dirty="0"/>
              <a:t>: </a:t>
            </a:r>
            <a:r>
              <a:rPr lang="en-US" sz="2000" dirty="0">
                <a:solidFill>
                  <a:schemeClr val="accent1"/>
                </a:solidFill>
              </a:rPr>
              <a:t>an error in a program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Code</a:t>
            </a:r>
            <a:r>
              <a:rPr lang="en-US" sz="2000" dirty="0"/>
              <a:t>: </a:t>
            </a:r>
            <a:r>
              <a:rPr lang="en-US" sz="2000" dirty="0">
                <a:solidFill>
                  <a:schemeClr val="accent1"/>
                </a:solidFill>
              </a:rPr>
              <a:t>instructions given to a computer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Loop</a:t>
            </a:r>
            <a:r>
              <a:rPr lang="en-US" sz="2000" dirty="0"/>
              <a:t>: </a:t>
            </a:r>
            <a:r>
              <a:rPr lang="en-US" sz="2000" dirty="0">
                <a:solidFill>
                  <a:schemeClr val="accent1"/>
                </a:solidFill>
              </a:rPr>
              <a:t>code that repeats over and over</a:t>
            </a:r>
          </a:p>
        </p:txBody>
      </p:sp>
    </p:spTree>
    <p:extLst>
      <p:ext uri="{BB962C8B-B14F-4D97-AF65-F5344CB8AC3E}">
        <p14:creationId xmlns:p14="http://schemas.microsoft.com/office/powerpoint/2010/main" val="3760060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51813FE-97DB-A236-4F0E-3FFD22D549B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785611"/>
          <a:ext cx="6483440" cy="23391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1720">
                  <a:extLst>
                    <a:ext uri="{9D8B030D-6E8A-4147-A177-3AD203B41FA5}">
                      <a16:colId xmlns:a16="http://schemas.microsoft.com/office/drawing/2014/main" val="934459676"/>
                    </a:ext>
                  </a:extLst>
                </a:gridCol>
                <a:gridCol w="3241720">
                  <a:extLst>
                    <a:ext uri="{9D8B030D-6E8A-4147-A177-3AD203B41FA5}">
                      <a16:colId xmlns:a16="http://schemas.microsoft.com/office/drawing/2014/main" val="1727351503"/>
                    </a:ext>
                  </a:extLst>
                </a:gridCol>
              </a:tblGrid>
              <a:tr h="566354">
                <a:tc>
                  <a:txBody>
                    <a:bodyPr/>
                    <a:lstStyle/>
                    <a:p>
                      <a:r>
                        <a:rPr lang="en-US"/>
                        <a:t>Keys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Values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980370"/>
                  </a:ext>
                </a:extLst>
              </a:tr>
              <a:tr h="566354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Bug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rgbClr val="0070C0"/>
                          </a:solidFill>
                        </a:rPr>
                        <a:t>an error in a program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612257"/>
                  </a:ext>
                </a:extLst>
              </a:tr>
              <a:tr h="593377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rgbClr val="0070C0"/>
                          </a:solidFill>
                        </a:rPr>
                        <a:t>instructions given to a computer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485137"/>
                  </a:ext>
                </a:extLst>
              </a:tr>
              <a:tr h="566354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Loop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70C0"/>
                          </a:solidFill>
                        </a:rPr>
                        <a:t>code that repeats over and over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073650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BA15380-B172-429D-5A77-280A7090DF3A}"/>
              </a:ext>
            </a:extLst>
          </p:cNvPr>
          <p:cNvSpPr txBox="1">
            <a:spLocks/>
          </p:cNvSpPr>
          <p:nvPr/>
        </p:nvSpPr>
        <p:spPr>
          <a:xfrm>
            <a:off x="599941" y="3385600"/>
            <a:ext cx="7077866" cy="32832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Python dictionaries are easiest to think of like tables with a list of </a:t>
            </a:r>
            <a:r>
              <a:rPr lang="en-US" sz="2400">
                <a:solidFill>
                  <a:srgbClr val="FF0000"/>
                </a:solidFill>
              </a:rPr>
              <a:t>“keys” </a:t>
            </a:r>
            <a:r>
              <a:rPr lang="en-US" sz="2400"/>
              <a:t>and their corresponding </a:t>
            </a:r>
            <a:r>
              <a:rPr lang="en-US" sz="2400">
                <a:solidFill>
                  <a:schemeClr val="accent1"/>
                </a:solidFill>
              </a:rPr>
              <a:t>“values.”</a:t>
            </a:r>
          </a:p>
          <a:p>
            <a:r>
              <a:rPr lang="en-US" sz="2400"/>
              <a:t>Dictionaries are useful when we’re trying to store pairs of related information</a:t>
            </a:r>
          </a:p>
          <a:p>
            <a:r>
              <a:rPr lang="en-US" sz="2400"/>
              <a:t>To store pairs of related information using lists, we would have to create multiple lists and make sure they match each other, which would be time-consuming and difficult</a:t>
            </a:r>
            <a:endParaRPr lang="en-US" sz="2400" dirty="0"/>
          </a:p>
        </p:txBody>
      </p:sp>
      <p:pic>
        <p:nvPicPr>
          <p:cNvPr id="10" name="Picture 9" descr="A row of books in a row&#10;&#10;Description automatically generated">
            <a:extLst>
              <a:ext uri="{FF2B5EF4-FFF2-40B4-BE49-F238E27FC236}">
                <a16:creationId xmlns:a16="http://schemas.microsoft.com/office/drawing/2014/main" id="{549319D3-4F3A-4A72-9A5F-CA9DC70021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827" b="1827"/>
          <a:stretch/>
        </p:blipFill>
        <p:spPr>
          <a:xfrm>
            <a:off x="7859343" y="1"/>
            <a:ext cx="96190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236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Computer script on a screen">
            <a:extLst>
              <a:ext uri="{FF2B5EF4-FFF2-40B4-BE49-F238E27FC236}">
                <a16:creationId xmlns:a16="http://schemas.microsoft.com/office/drawing/2014/main" id="{72C1EBE4-C4EF-167F-900B-37091E4835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5981" b="97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6192FA-D345-1859-B3B8-054C97BBE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How to Create Dictionaries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99800-4263-F6A3-FB0B-93EB0D6AE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1500" dirty="0">
                <a:solidFill>
                  <a:srgbClr val="FFFFFF"/>
                </a:solidFill>
              </a:rPr>
              <a:t>We create dictionaries in Python like this:</a:t>
            </a:r>
          </a:p>
          <a:p>
            <a:pPr marL="0" indent="0">
              <a:buNone/>
            </a:pPr>
            <a:r>
              <a:rPr lang="en-US" sz="1500" dirty="0" err="1">
                <a:solidFill>
                  <a:srgbClr val="FFFFFF"/>
                </a:solidFill>
                <a:latin typeface="Lucida Console" panose="020B0609040504020204" pitchFamily="49" charset="0"/>
              </a:rPr>
              <a:t>dictionary_name</a:t>
            </a:r>
            <a:r>
              <a:rPr lang="en-US" sz="1500" dirty="0">
                <a:solidFill>
                  <a:srgbClr val="FFFFFF"/>
                </a:solidFill>
                <a:latin typeface="Lucida Console" panose="020B0609040504020204" pitchFamily="49" charset="0"/>
              </a:rPr>
              <a:t> = {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FFFFFF"/>
                </a:solidFill>
                <a:latin typeface="Lucida Console" panose="020B0609040504020204" pitchFamily="49" charset="0"/>
              </a:rPr>
              <a:t>	</a:t>
            </a:r>
            <a:r>
              <a:rPr lang="en-US" sz="1500" dirty="0">
                <a:solidFill>
                  <a:srgbClr val="FF0000"/>
                </a:solidFill>
                <a:latin typeface="Lucida Console" panose="020B0609040504020204" pitchFamily="49" charset="0"/>
              </a:rPr>
              <a:t>key_1 </a:t>
            </a:r>
            <a:r>
              <a:rPr lang="en-US" sz="1500" dirty="0">
                <a:solidFill>
                  <a:srgbClr val="FFFFFF"/>
                </a:solidFill>
                <a:latin typeface="Lucida Console" panose="020B0609040504020204" pitchFamily="49" charset="0"/>
              </a:rPr>
              <a:t>: </a:t>
            </a:r>
            <a:r>
              <a:rPr lang="en-US" sz="1500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value_1</a:t>
            </a:r>
            <a:r>
              <a:rPr lang="en-US" sz="1500" dirty="0">
                <a:solidFill>
                  <a:srgbClr val="FFFFFF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FFFFFF"/>
                </a:solidFill>
                <a:latin typeface="Lucida Console" panose="020B0609040504020204" pitchFamily="49" charset="0"/>
              </a:rPr>
              <a:t>	</a:t>
            </a:r>
            <a:r>
              <a:rPr lang="en-US" sz="1500" dirty="0">
                <a:solidFill>
                  <a:srgbClr val="FF0000"/>
                </a:solidFill>
                <a:latin typeface="Lucida Console" panose="020B0609040504020204" pitchFamily="49" charset="0"/>
              </a:rPr>
              <a:t>key_2 </a:t>
            </a:r>
            <a:r>
              <a:rPr lang="en-US" sz="1500" dirty="0">
                <a:solidFill>
                  <a:srgbClr val="FFFFFF"/>
                </a:solidFill>
                <a:latin typeface="Lucida Console" panose="020B0609040504020204" pitchFamily="49" charset="0"/>
              </a:rPr>
              <a:t>: </a:t>
            </a:r>
            <a:r>
              <a:rPr lang="en-US" sz="1500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value_2</a:t>
            </a:r>
            <a:r>
              <a:rPr lang="en-US" sz="1500" dirty="0">
                <a:solidFill>
                  <a:srgbClr val="FFFFFF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FFFFFF"/>
                </a:solidFill>
                <a:latin typeface="Lucida Console" panose="020B0609040504020204" pitchFamily="49" charset="0"/>
              </a:rPr>
              <a:t>	</a:t>
            </a:r>
            <a:r>
              <a:rPr lang="en-US" sz="1500" dirty="0">
                <a:solidFill>
                  <a:srgbClr val="FF0000"/>
                </a:solidFill>
                <a:latin typeface="Lucida Console" panose="020B0609040504020204" pitchFamily="49" charset="0"/>
              </a:rPr>
              <a:t>key_3 </a:t>
            </a:r>
            <a:r>
              <a:rPr lang="en-US" sz="1500" dirty="0">
                <a:solidFill>
                  <a:srgbClr val="FFFFFF"/>
                </a:solidFill>
                <a:latin typeface="Lucida Console" panose="020B0609040504020204" pitchFamily="49" charset="0"/>
              </a:rPr>
              <a:t>: </a:t>
            </a:r>
            <a:r>
              <a:rPr lang="en-US" sz="1500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value_3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FFFFFF"/>
                </a:solidFill>
                <a:latin typeface="Lucida Console" panose="020B0609040504020204" pitchFamily="49" charset="0"/>
              </a:rPr>
              <a:t>}</a:t>
            </a:r>
          </a:p>
          <a:p>
            <a:r>
              <a:rPr lang="en-US" sz="1500" dirty="0">
                <a:solidFill>
                  <a:srgbClr val="FFFFFF"/>
                </a:solidFill>
              </a:rPr>
              <a:t>For example:</a:t>
            </a:r>
          </a:p>
          <a:p>
            <a:pPr marL="0" indent="0">
              <a:buNone/>
            </a:pPr>
            <a:r>
              <a:rPr lang="en-US" sz="1500" dirty="0" err="1">
                <a:solidFill>
                  <a:srgbClr val="FFFFFF"/>
                </a:solidFill>
                <a:latin typeface="Lucida Console" panose="020B0609040504020204" pitchFamily="49" charset="0"/>
              </a:rPr>
              <a:t>coding_words</a:t>
            </a:r>
            <a:r>
              <a:rPr lang="en-US" sz="1500" dirty="0">
                <a:solidFill>
                  <a:srgbClr val="FFFFFF"/>
                </a:solidFill>
                <a:latin typeface="Lucida Console" panose="020B0609040504020204" pitchFamily="49" charset="0"/>
              </a:rPr>
              <a:t> = {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FFFFFF"/>
                </a:solidFill>
                <a:latin typeface="Lucida Console" panose="020B0609040504020204" pitchFamily="49" charset="0"/>
              </a:rPr>
              <a:t>	</a:t>
            </a:r>
            <a:r>
              <a:rPr lang="en-US" sz="1500" dirty="0">
                <a:solidFill>
                  <a:srgbClr val="FF0000"/>
                </a:solidFill>
                <a:latin typeface="Lucida Console" panose="020B0609040504020204" pitchFamily="49" charset="0"/>
              </a:rPr>
              <a:t>“bug”</a:t>
            </a:r>
            <a:r>
              <a:rPr lang="en-US" sz="1500" dirty="0">
                <a:latin typeface="Lucida Console" panose="020B0609040504020204" pitchFamily="49" charset="0"/>
              </a:rPr>
              <a:t>:</a:t>
            </a:r>
            <a:r>
              <a:rPr lang="en-US" sz="1500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n-US" sz="1500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“an error in a program.”</a:t>
            </a:r>
            <a:r>
              <a:rPr lang="en-US" sz="1500" dirty="0">
                <a:solidFill>
                  <a:srgbClr val="FFFFFF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FFFFFF"/>
                </a:solidFill>
                <a:latin typeface="Lucida Console" panose="020B0609040504020204" pitchFamily="49" charset="0"/>
              </a:rPr>
              <a:t>	</a:t>
            </a:r>
            <a:r>
              <a:rPr lang="en-US" sz="1500" dirty="0">
                <a:solidFill>
                  <a:srgbClr val="FF0000"/>
                </a:solidFill>
                <a:latin typeface="Lucida Console" panose="020B0609040504020204" pitchFamily="49" charset="0"/>
              </a:rPr>
              <a:t>“code”</a:t>
            </a:r>
            <a:r>
              <a:rPr lang="en-US" sz="1500" dirty="0">
                <a:latin typeface="Lucida Console" panose="020B0609040504020204" pitchFamily="49" charset="0"/>
              </a:rPr>
              <a:t>:</a:t>
            </a:r>
            <a:r>
              <a:rPr lang="en-US" sz="1500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n-US" sz="1500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“instructions given to a computer.”</a:t>
            </a:r>
            <a:r>
              <a:rPr lang="en-US" sz="1500" dirty="0">
                <a:solidFill>
                  <a:srgbClr val="FFFFFF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FFFFFF"/>
                </a:solidFill>
                <a:latin typeface="Lucida Console" panose="020B0609040504020204" pitchFamily="49" charset="0"/>
              </a:rPr>
              <a:t>	</a:t>
            </a:r>
            <a:r>
              <a:rPr lang="en-US" sz="1500" dirty="0">
                <a:solidFill>
                  <a:srgbClr val="FF0000"/>
                </a:solidFill>
                <a:latin typeface="Lucida Console" panose="020B0609040504020204" pitchFamily="49" charset="0"/>
              </a:rPr>
              <a:t>“loop”</a:t>
            </a:r>
            <a:r>
              <a:rPr lang="en-US" sz="1500" dirty="0">
                <a:latin typeface="Lucida Console" panose="020B0609040504020204" pitchFamily="49" charset="0"/>
              </a:rPr>
              <a:t>:</a:t>
            </a:r>
            <a:r>
              <a:rPr lang="en-US" sz="1500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n-US" sz="1500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“code that repeats over and over.”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}</a:t>
            </a:r>
          </a:p>
          <a:p>
            <a:pPr marL="0" indent="0">
              <a:buNone/>
            </a:pPr>
            <a:endParaRPr lang="en-US" sz="1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742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BB999-5301-DB8F-0673-D35BD8D17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3" y="670559"/>
            <a:ext cx="4683321" cy="2148841"/>
          </a:xfrm>
        </p:spPr>
        <p:txBody>
          <a:bodyPr anchor="t">
            <a:normAutofit/>
          </a:bodyPr>
          <a:lstStyle/>
          <a:p>
            <a:r>
              <a:rPr lang="en-US"/>
              <a:t>Using Dictionaries</a:t>
            </a:r>
            <a:endParaRPr lang="en-US" dirty="0"/>
          </a:p>
        </p:txBody>
      </p:sp>
      <p:pic>
        <p:nvPicPr>
          <p:cNvPr id="5" name="Picture 4" descr="A row of books on a shelf&#10;&#10;Description automatically generated">
            <a:extLst>
              <a:ext uri="{FF2B5EF4-FFF2-40B4-BE49-F238E27FC236}">
                <a16:creationId xmlns:a16="http://schemas.microsoft.com/office/drawing/2014/main" id="{CC752904-470E-CF26-20C6-DF3425ECD5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171" r="752" b="-2"/>
          <a:stretch/>
        </p:blipFill>
        <p:spPr>
          <a:xfrm>
            <a:off x="1" y="3105151"/>
            <a:ext cx="6448424" cy="3752849"/>
          </a:xfrm>
          <a:custGeom>
            <a:avLst/>
            <a:gdLst/>
            <a:ahLst/>
            <a:cxnLst/>
            <a:rect l="l" t="t" r="r" b="b"/>
            <a:pathLst>
              <a:path w="6448424" h="3752849">
                <a:moveTo>
                  <a:pt x="0" y="0"/>
                </a:moveTo>
                <a:lnTo>
                  <a:pt x="137978" y="22215"/>
                </a:lnTo>
                <a:cubicBezTo>
                  <a:pt x="196046" y="32277"/>
                  <a:pt x="252469" y="42437"/>
                  <a:pt x="295660" y="49771"/>
                </a:cubicBezTo>
                <a:cubicBezTo>
                  <a:pt x="364885" y="66610"/>
                  <a:pt x="403214" y="32071"/>
                  <a:pt x="456941" y="65635"/>
                </a:cubicBezTo>
                <a:cubicBezTo>
                  <a:pt x="529612" y="69090"/>
                  <a:pt x="662508" y="71245"/>
                  <a:pt x="731691" y="70501"/>
                </a:cubicBezTo>
                <a:cubicBezTo>
                  <a:pt x="768741" y="62400"/>
                  <a:pt x="808263" y="64633"/>
                  <a:pt x="841820" y="61171"/>
                </a:cubicBezTo>
                <a:cubicBezTo>
                  <a:pt x="958973" y="43639"/>
                  <a:pt x="1009730" y="45863"/>
                  <a:pt x="1068219" y="39136"/>
                </a:cubicBezTo>
                <a:cubicBezTo>
                  <a:pt x="1104329" y="33447"/>
                  <a:pt x="1156536" y="44203"/>
                  <a:pt x="1174190" y="38808"/>
                </a:cubicBezTo>
                <a:cubicBezTo>
                  <a:pt x="1188943" y="36385"/>
                  <a:pt x="1213832" y="14880"/>
                  <a:pt x="1225923" y="34507"/>
                </a:cubicBezTo>
                <a:cubicBezTo>
                  <a:pt x="1305283" y="8501"/>
                  <a:pt x="1319617" y="30839"/>
                  <a:pt x="1385617" y="18003"/>
                </a:cubicBezTo>
                <a:cubicBezTo>
                  <a:pt x="1461876" y="-26747"/>
                  <a:pt x="1519510" y="56342"/>
                  <a:pt x="1563967" y="4638"/>
                </a:cubicBezTo>
                <a:lnTo>
                  <a:pt x="1676634" y="10582"/>
                </a:lnTo>
                <a:lnTo>
                  <a:pt x="1769429" y="20265"/>
                </a:lnTo>
                <a:cubicBezTo>
                  <a:pt x="1790625" y="23534"/>
                  <a:pt x="1880369" y="18448"/>
                  <a:pt x="1900584" y="27732"/>
                </a:cubicBezTo>
                <a:cubicBezTo>
                  <a:pt x="2072430" y="22762"/>
                  <a:pt x="2014935" y="5831"/>
                  <a:pt x="2127041" y="22101"/>
                </a:cubicBezTo>
                <a:cubicBezTo>
                  <a:pt x="2168847" y="65820"/>
                  <a:pt x="2153052" y="28773"/>
                  <a:pt x="2211644" y="44507"/>
                </a:cubicBezTo>
                <a:cubicBezTo>
                  <a:pt x="2211201" y="9921"/>
                  <a:pt x="2277596" y="73686"/>
                  <a:pt x="2299605" y="38004"/>
                </a:cubicBezTo>
                <a:cubicBezTo>
                  <a:pt x="2309570" y="41997"/>
                  <a:pt x="2318531" y="46991"/>
                  <a:pt x="2327359" y="52270"/>
                </a:cubicBezTo>
                <a:lnTo>
                  <a:pt x="2331995" y="55017"/>
                </a:lnTo>
                <a:lnTo>
                  <a:pt x="2353777" y="59755"/>
                </a:lnTo>
                <a:lnTo>
                  <a:pt x="2355893" y="68914"/>
                </a:lnTo>
                <a:lnTo>
                  <a:pt x="2385794" y="81650"/>
                </a:lnTo>
                <a:cubicBezTo>
                  <a:pt x="2397613" y="85211"/>
                  <a:pt x="2411061" y="87627"/>
                  <a:pt x="2427010" y="88184"/>
                </a:cubicBezTo>
                <a:cubicBezTo>
                  <a:pt x="2486314" y="76422"/>
                  <a:pt x="2553170" y="126870"/>
                  <a:pt x="2627153" y="110451"/>
                </a:cubicBezTo>
                <a:cubicBezTo>
                  <a:pt x="2653722" y="107383"/>
                  <a:pt x="2732043" y="116068"/>
                  <a:pt x="2744462" y="128780"/>
                </a:cubicBezTo>
                <a:cubicBezTo>
                  <a:pt x="2760299" y="132873"/>
                  <a:pt x="2780248" y="130843"/>
                  <a:pt x="2785202" y="143610"/>
                </a:cubicBezTo>
                <a:cubicBezTo>
                  <a:pt x="2794558" y="159316"/>
                  <a:pt x="2856498" y="142821"/>
                  <a:pt x="2844667" y="159029"/>
                </a:cubicBezTo>
                <a:cubicBezTo>
                  <a:pt x="2888530" y="147871"/>
                  <a:pt x="2914187" y="181391"/>
                  <a:pt x="2946649" y="192330"/>
                </a:cubicBezTo>
                <a:cubicBezTo>
                  <a:pt x="2981872" y="180417"/>
                  <a:pt x="3015239" y="215115"/>
                  <a:pt x="3088812" y="226485"/>
                </a:cubicBezTo>
                <a:cubicBezTo>
                  <a:pt x="3127734" y="212524"/>
                  <a:pt x="3138301" y="234381"/>
                  <a:pt x="3208669" y="217774"/>
                </a:cubicBezTo>
                <a:cubicBezTo>
                  <a:pt x="3242208" y="219284"/>
                  <a:pt x="3229623" y="233297"/>
                  <a:pt x="3290045" y="235553"/>
                </a:cubicBezTo>
                <a:cubicBezTo>
                  <a:pt x="3399655" y="215239"/>
                  <a:pt x="3444518" y="245862"/>
                  <a:pt x="3529335" y="249571"/>
                </a:cubicBezTo>
                <a:cubicBezTo>
                  <a:pt x="3623697" y="257405"/>
                  <a:pt x="3587652" y="268832"/>
                  <a:pt x="3716766" y="252690"/>
                </a:cubicBezTo>
                <a:cubicBezTo>
                  <a:pt x="3723469" y="267318"/>
                  <a:pt x="3737863" y="269842"/>
                  <a:pt x="3765333" y="266823"/>
                </a:cubicBezTo>
                <a:cubicBezTo>
                  <a:pt x="3810754" y="271601"/>
                  <a:pt x="3792745" y="303866"/>
                  <a:pt x="3846897" y="290090"/>
                </a:cubicBezTo>
                <a:cubicBezTo>
                  <a:pt x="3830941" y="306608"/>
                  <a:pt x="3929114" y="308026"/>
                  <a:pt x="3900217" y="323590"/>
                </a:cubicBezTo>
                <a:cubicBezTo>
                  <a:pt x="3922367" y="343425"/>
                  <a:pt x="3948574" y="318948"/>
                  <a:pt x="3971444" y="336662"/>
                </a:cubicBezTo>
                <a:cubicBezTo>
                  <a:pt x="4002781" y="344193"/>
                  <a:pt x="3960997" y="315419"/>
                  <a:pt x="3997868" y="318867"/>
                </a:cubicBezTo>
                <a:cubicBezTo>
                  <a:pt x="4041159" y="326219"/>
                  <a:pt x="4055435" y="293981"/>
                  <a:pt x="4070852" y="339615"/>
                </a:cubicBezTo>
                <a:cubicBezTo>
                  <a:pt x="4121286" y="335828"/>
                  <a:pt x="4121920" y="355506"/>
                  <a:pt x="4180483" y="373369"/>
                </a:cubicBezTo>
                <a:cubicBezTo>
                  <a:pt x="4211379" y="366707"/>
                  <a:pt x="4230171" y="374664"/>
                  <a:pt x="4246264" y="387458"/>
                </a:cubicBezTo>
                <a:cubicBezTo>
                  <a:pt x="4308508" y="393310"/>
                  <a:pt x="4357326" y="416142"/>
                  <a:pt x="4423169" y="431783"/>
                </a:cubicBezTo>
                <a:lnTo>
                  <a:pt x="4446752" y="435383"/>
                </a:lnTo>
                <a:lnTo>
                  <a:pt x="4446954" y="435566"/>
                </a:lnTo>
                <a:cubicBezTo>
                  <a:pt x="4508528" y="480137"/>
                  <a:pt x="4617740" y="529869"/>
                  <a:pt x="4662523" y="553169"/>
                </a:cubicBezTo>
                <a:cubicBezTo>
                  <a:pt x="4720320" y="547046"/>
                  <a:pt x="4678644" y="560102"/>
                  <a:pt x="4715641" y="575354"/>
                </a:cubicBezTo>
                <a:cubicBezTo>
                  <a:pt x="4682056" y="593278"/>
                  <a:pt x="4768370" y="586520"/>
                  <a:pt x="4742071" y="614016"/>
                </a:cubicBezTo>
                <a:cubicBezTo>
                  <a:pt x="4749637" y="615922"/>
                  <a:pt x="4757797" y="616899"/>
                  <a:pt x="4766183" y="617675"/>
                </a:cubicBezTo>
                <a:lnTo>
                  <a:pt x="4770562" y="618094"/>
                </a:lnTo>
                <a:lnTo>
                  <a:pt x="4783240" y="624350"/>
                </a:lnTo>
                <a:lnTo>
                  <a:pt x="4792882" y="620401"/>
                </a:lnTo>
                <a:lnTo>
                  <a:pt x="4816310" y="625721"/>
                </a:lnTo>
                <a:cubicBezTo>
                  <a:pt x="4824144" y="628595"/>
                  <a:pt x="4831482" y="632720"/>
                  <a:pt x="4837953" y="638824"/>
                </a:cubicBezTo>
                <a:cubicBezTo>
                  <a:pt x="4848645" y="668753"/>
                  <a:pt x="4922266" y="669148"/>
                  <a:pt x="4933914" y="707398"/>
                </a:cubicBezTo>
                <a:cubicBezTo>
                  <a:pt x="4940833" y="719653"/>
                  <a:pt x="4978358" y="746502"/>
                  <a:pt x="4995259" y="744825"/>
                </a:cubicBezTo>
                <a:cubicBezTo>
                  <a:pt x="5005107" y="749034"/>
                  <a:pt x="5010567" y="758092"/>
                  <a:pt x="5024744" y="753396"/>
                </a:cubicBezTo>
                <a:cubicBezTo>
                  <a:pt x="5047511" y="761361"/>
                  <a:pt x="5109162" y="783016"/>
                  <a:pt x="5131877" y="792613"/>
                </a:cubicBezTo>
                <a:cubicBezTo>
                  <a:pt x="5132671" y="802792"/>
                  <a:pt x="5144554" y="806683"/>
                  <a:pt x="5161031" y="810975"/>
                </a:cubicBezTo>
                <a:lnTo>
                  <a:pt x="5176815" y="815342"/>
                </a:lnTo>
                <a:lnTo>
                  <a:pt x="5180064" y="831233"/>
                </a:lnTo>
                <a:cubicBezTo>
                  <a:pt x="5202966" y="819270"/>
                  <a:pt x="5188976" y="863361"/>
                  <a:pt x="5215059" y="865080"/>
                </a:cubicBezTo>
                <a:cubicBezTo>
                  <a:pt x="5235765" y="864786"/>
                  <a:pt x="5236347" y="878098"/>
                  <a:pt x="5245643" y="887119"/>
                </a:cubicBezTo>
                <a:cubicBezTo>
                  <a:pt x="5267660" y="891609"/>
                  <a:pt x="5295742" y="939348"/>
                  <a:pt x="5295952" y="957174"/>
                </a:cubicBezTo>
                <a:cubicBezTo>
                  <a:pt x="5284322" y="1008946"/>
                  <a:pt x="5374979" y="1038019"/>
                  <a:pt x="5367826" y="1079140"/>
                </a:cubicBezTo>
                <a:cubicBezTo>
                  <a:pt x="5371668" y="1089190"/>
                  <a:pt x="5377921" y="1097135"/>
                  <a:pt x="5385646" y="1103730"/>
                </a:cubicBezTo>
                <a:lnTo>
                  <a:pt x="5410965" y="1119397"/>
                </a:lnTo>
                <a:lnTo>
                  <a:pt x="5436960" y="1130910"/>
                </a:lnTo>
                <a:lnTo>
                  <a:pt x="5442083" y="1133134"/>
                </a:lnTo>
                <a:cubicBezTo>
                  <a:pt x="5451910" y="1137346"/>
                  <a:pt x="5457170" y="1169188"/>
                  <a:pt x="5465219" y="1174479"/>
                </a:cubicBezTo>
                <a:cubicBezTo>
                  <a:pt x="5488744" y="1195184"/>
                  <a:pt x="5467141" y="1223401"/>
                  <a:pt x="5488171" y="1238604"/>
                </a:cubicBezTo>
                <a:cubicBezTo>
                  <a:pt x="5523491" y="1271811"/>
                  <a:pt x="5486623" y="1305961"/>
                  <a:pt x="5562172" y="1320840"/>
                </a:cubicBezTo>
                <a:cubicBezTo>
                  <a:pt x="5601634" y="1385316"/>
                  <a:pt x="5636528" y="1453139"/>
                  <a:pt x="5686905" y="1512529"/>
                </a:cubicBezTo>
                <a:cubicBezTo>
                  <a:pt x="5729049" y="1575678"/>
                  <a:pt x="5699691" y="1553768"/>
                  <a:pt x="5748726" y="1623716"/>
                </a:cubicBezTo>
                <a:cubicBezTo>
                  <a:pt x="5783098" y="1689734"/>
                  <a:pt x="5789710" y="1639740"/>
                  <a:pt x="5842593" y="1726595"/>
                </a:cubicBezTo>
                <a:cubicBezTo>
                  <a:pt x="5837824" y="1733043"/>
                  <a:pt x="5862023" y="1845188"/>
                  <a:pt x="5861042" y="1851837"/>
                </a:cubicBezTo>
                <a:cubicBezTo>
                  <a:pt x="5874156" y="1887981"/>
                  <a:pt x="5901790" y="1919218"/>
                  <a:pt x="5921290" y="1943460"/>
                </a:cubicBezTo>
                <a:lnTo>
                  <a:pt x="5978046" y="1997284"/>
                </a:lnTo>
                <a:lnTo>
                  <a:pt x="5992479" y="2056720"/>
                </a:lnTo>
                <a:cubicBezTo>
                  <a:pt x="6011078" y="2079033"/>
                  <a:pt x="6072687" y="2117397"/>
                  <a:pt x="6089639" y="2131171"/>
                </a:cubicBezTo>
                <a:lnTo>
                  <a:pt x="6094199" y="2139379"/>
                </a:lnTo>
                <a:lnTo>
                  <a:pt x="6094822" y="2139386"/>
                </a:lnTo>
                <a:cubicBezTo>
                  <a:pt x="6096947" y="2140841"/>
                  <a:pt x="6098876" y="2143416"/>
                  <a:pt x="6100692" y="2147736"/>
                </a:cubicBezTo>
                <a:lnTo>
                  <a:pt x="6102516" y="2154343"/>
                </a:lnTo>
                <a:lnTo>
                  <a:pt x="6111361" y="2170264"/>
                </a:lnTo>
                <a:lnTo>
                  <a:pt x="6215475" y="2270153"/>
                </a:lnTo>
                <a:lnTo>
                  <a:pt x="6255966" y="2335401"/>
                </a:lnTo>
                <a:lnTo>
                  <a:pt x="6272711" y="2385144"/>
                </a:lnTo>
                <a:cubicBezTo>
                  <a:pt x="6282320" y="2406495"/>
                  <a:pt x="6299066" y="2405139"/>
                  <a:pt x="6304347" y="2439388"/>
                </a:cubicBezTo>
                <a:cubicBezTo>
                  <a:pt x="6297131" y="2486231"/>
                  <a:pt x="6325530" y="2500962"/>
                  <a:pt x="6326729" y="2549400"/>
                </a:cubicBezTo>
                <a:cubicBezTo>
                  <a:pt x="6325926" y="2572066"/>
                  <a:pt x="6339111" y="2599957"/>
                  <a:pt x="6344663" y="2628839"/>
                </a:cubicBezTo>
                <a:lnTo>
                  <a:pt x="6375811" y="2639204"/>
                </a:lnTo>
                <a:cubicBezTo>
                  <a:pt x="6375427" y="2643533"/>
                  <a:pt x="6375041" y="2647863"/>
                  <a:pt x="6374657" y="2652193"/>
                </a:cubicBezTo>
                <a:cubicBezTo>
                  <a:pt x="6373555" y="2658134"/>
                  <a:pt x="6371943" y="2662665"/>
                  <a:pt x="6369740" y="2664642"/>
                </a:cubicBezTo>
                <a:cubicBezTo>
                  <a:pt x="6368032" y="2674540"/>
                  <a:pt x="6371528" y="2686899"/>
                  <a:pt x="6361964" y="2690172"/>
                </a:cubicBezTo>
                <a:cubicBezTo>
                  <a:pt x="6350507" y="2696218"/>
                  <a:pt x="6369375" y="2734440"/>
                  <a:pt x="6355511" y="2727335"/>
                </a:cubicBezTo>
                <a:cubicBezTo>
                  <a:pt x="6358746" y="2734104"/>
                  <a:pt x="6360434" y="2742096"/>
                  <a:pt x="6361058" y="2750592"/>
                </a:cubicBezTo>
                <a:cubicBezTo>
                  <a:pt x="6361013" y="2751998"/>
                  <a:pt x="6360970" y="2753408"/>
                  <a:pt x="6360926" y="2754814"/>
                </a:cubicBezTo>
                <a:lnTo>
                  <a:pt x="6339285" y="2810353"/>
                </a:lnTo>
                <a:cubicBezTo>
                  <a:pt x="6360091" y="2854187"/>
                  <a:pt x="6313103" y="2870086"/>
                  <a:pt x="6325672" y="2908809"/>
                </a:cubicBezTo>
                <a:cubicBezTo>
                  <a:pt x="6341563" y="2966972"/>
                  <a:pt x="6291836" y="2935388"/>
                  <a:pt x="6333498" y="3009772"/>
                </a:cubicBezTo>
                <a:cubicBezTo>
                  <a:pt x="6345476" y="3039254"/>
                  <a:pt x="6345955" y="3068963"/>
                  <a:pt x="6334947" y="3095405"/>
                </a:cubicBezTo>
                <a:lnTo>
                  <a:pt x="6344768" y="3155941"/>
                </a:lnTo>
                <a:cubicBezTo>
                  <a:pt x="6348643" y="3153663"/>
                  <a:pt x="6311793" y="3186588"/>
                  <a:pt x="6314754" y="3197987"/>
                </a:cubicBezTo>
                <a:cubicBezTo>
                  <a:pt x="6318695" y="3221971"/>
                  <a:pt x="6319257" y="3226752"/>
                  <a:pt x="6304230" y="3239690"/>
                </a:cubicBezTo>
                <a:cubicBezTo>
                  <a:pt x="6306321" y="3248567"/>
                  <a:pt x="6307305" y="3254005"/>
                  <a:pt x="6308837" y="3264003"/>
                </a:cubicBezTo>
                <a:cubicBezTo>
                  <a:pt x="6301812" y="3288243"/>
                  <a:pt x="6298529" y="3302527"/>
                  <a:pt x="6309285" y="3324103"/>
                </a:cubicBezTo>
                <a:cubicBezTo>
                  <a:pt x="6301188" y="3343007"/>
                  <a:pt x="6329285" y="3359307"/>
                  <a:pt x="6342503" y="3405661"/>
                </a:cubicBezTo>
                <a:cubicBezTo>
                  <a:pt x="6338012" y="3447477"/>
                  <a:pt x="6408325" y="3505721"/>
                  <a:pt x="6401531" y="3550593"/>
                </a:cubicBezTo>
                <a:cubicBezTo>
                  <a:pt x="6395655" y="3579549"/>
                  <a:pt x="6423437" y="3594758"/>
                  <a:pt x="6427705" y="3624684"/>
                </a:cubicBezTo>
                <a:cubicBezTo>
                  <a:pt x="6416402" y="3629199"/>
                  <a:pt x="6435787" y="3639516"/>
                  <a:pt x="6448424" y="3657106"/>
                </a:cubicBezTo>
                <a:lnTo>
                  <a:pt x="6444014" y="3752742"/>
                </a:lnTo>
                <a:cubicBezTo>
                  <a:pt x="6443990" y="3752777"/>
                  <a:pt x="6443967" y="3752813"/>
                  <a:pt x="6443946" y="3752849"/>
                </a:cubicBezTo>
                <a:lnTo>
                  <a:pt x="0" y="3752849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A033D-93FD-1141-6EB9-A953D7DD8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6171" y="670559"/>
            <a:ext cx="5336615" cy="5445076"/>
          </a:xfrm>
        </p:spPr>
        <p:txBody>
          <a:bodyPr anchor="t">
            <a:normAutofit/>
          </a:bodyPr>
          <a:lstStyle/>
          <a:p>
            <a:r>
              <a:rPr lang="en-US" sz="2400" dirty="0"/>
              <a:t>We mainly use dictionaries to access the value connected to a known key</a:t>
            </a:r>
          </a:p>
          <a:p>
            <a:r>
              <a:rPr lang="en-US" sz="2400" dirty="0"/>
              <a:t>For example, maybe we want to know the definition of code, so we would access the value connected to the word code to print the definition</a:t>
            </a:r>
          </a:p>
          <a:p>
            <a:r>
              <a:rPr lang="en-US" sz="2400" dirty="0"/>
              <a:t>This might look like this: </a:t>
            </a:r>
          </a:p>
          <a:p>
            <a:pPr marL="0" indent="0">
              <a:buNone/>
            </a:pPr>
            <a:r>
              <a:rPr lang="en-US" sz="2400" dirty="0">
                <a:latin typeface="Lucida Console" panose="020B0609040504020204" pitchFamily="49" charset="0"/>
              </a:rPr>
              <a:t>print(</a:t>
            </a:r>
            <a:r>
              <a:rPr lang="en-US" sz="2400" dirty="0" err="1">
                <a:latin typeface="Lucida Console" panose="020B0609040504020204" pitchFamily="49" charset="0"/>
              </a:rPr>
              <a:t>coding_words</a:t>
            </a:r>
            <a:r>
              <a:rPr lang="en-US" sz="2400" dirty="0">
                <a:latin typeface="Lucida Console" panose="020B0609040504020204" pitchFamily="49" charset="0"/>
              </a:rPr>
              <a:t>[</a:t>
            </a:r>
            <a:r>
              <a:rPr lang="en-US" sz="2400" dirty="0">
                <a:solidFill>
                  <a:srgbClr val="FF0000"/>
                </a:solidFill>
                <a:latin typeface="Lucida Console" panose="020B0609040504020204" pitchFamily="49" charset="0"/>
              </a:rPr>
              <a:t>“code”</a:t>
            </a:r>
            <a:r>
              <a:rPr lang="en-US" sz="2400" dirty="0">
                <a:latin typeface="Lucida Console" panose="020B0609040504020204" pitchFamily="49" charset="0"/>
              </a:rPr>
              <a:t>])</a:t>
            </a:r>
          </a:p>
          <a:p>
            <a:r>
              <a:rPr lang="en-US" sz="2400" dirty="0"/>
              <a:t>Try it out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E33DD5-9484-6C7E-593E-4F861E10FFEF}"/>
              </a:ext>
            </a:extLst>
          </p:cNvPr>
          <p:cNvSpPr txBox="1"/>
          <p:nvPr/>
        </p:nvSpPr>
        <p:spPr>
          <a:xfrm>
            <a:off x="9872134" y="6657945"/>
            <a:ext cx="231986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flickr.com/photos/49503078599@N01/19894053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509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BAF4E-6658-EB8C-E67F-535FA6FED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386930"/>
            <a:ext cx="10141799" cy="1300554"/>
          </a:xfrm>
        </p:spPr>
        <p:txBody>
          <a:bodyPr anchor="b">
            <a:normAutofit/>
          </a:bodyPr>
          <a:lstStyle/>
          <a:p>
            <a:r>
              <a:rPr lang="en-US" sz="4800"/>
              <a:t>Common Errors with Dictionaries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DEF7497-22FC-F517-7C43-C1376DD50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5295" y="2926884"/>
            <a:ext cx="5150277" cy="290990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AAC48-B52A-F4EC-CB26-82441F8CB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2114" y="2599509"/>
            <a:ext cx="4992915" cy="3639450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dirty="0"/>
              <a:t>Some common errors with dictionaries include:</a:t>
            </a:r>
          </a:p>
          <a:p>
            <a:r>
              <a:rPr lang="en-US" sz="1600" dirty="0"/>
              <a:t>Misspelling the key name</a:t>
            </a:r>
          </a:p>
          <a:p>
            <a:pPr lvl="1"/>
            <a:r>
              <a:rPr lang="en-US" sz="1600" dirty="0"/>
              <a:t>Ex: </a:t>
            </a:r>
            <a:r>
              <a:rPr lang="en-US" sz="1600" dirty="0" err="1"/>
              <a:t>coding_words</a:t>
            </a:r>
            <a:r>
              <a:rPr lang="en-US" sz="1600" dirty="0"/>
              <a:t>[“bog”]</a:t>
            </a:r>
          </a:p>
          <a:p>
            <a:pPr lvl="1"/>
            <a:r>
              <a:rPr lang="en-US" sz="1600" dirty="0"/>
              <a:t>This doesn’t work because there is no “bog” key in the dictionary, so the program gets confused</a:t>
            </a:r>
          </a:p>
          <a:p>
            <a:r>
              <a:rPr lang="en-US" sz="1600" dirty="0"/>
              <a:t>Trying to access items using their index</a:t>
            </a:r>
          </a:p>
          <a:p>
            <a:pPr lvl="1"/>
            <a:r>
              <a:rPr lang="en-US" sz="1600" dirty="0"/>
              <a:t>Ex: </a:t>
            </a:r>
            <a:r>
              <a:rPr lang="en-US" sz="1600" dirty="0" err="1"/>
              <a:t>coding_words</a:t>
            </a:r>
            <a:r>
              <a:rPr lang="en-US" sz="1600" dirty="0"/>
              <a:t>[1]</a:t>
            </a:r>
          </a:p>
          <a:p>
            <a:pPr lvl="1"/>
            <a:r>
              <a:rPr lang="en-US" sz="1600" dirty="0"/>
              <a:t>This doesn’t work because dictionaries don’t have indexes</a:t>
            </a:r>
          </a:p>
          <a:p>
            <a:r>
              <a:rPr lang="en-US" sz="1600" dirty="0"/>
              <a:t>Forgetting the “ ” around a String key</a:t>
            </a:r>
          </a:p>
          <a:p>
            <a:pPr lvl="1"/>
            <a:r>
              <a:rPr lang="en-US" sz="1600" dirty="0"/>
              <a:t>Ex: </a:t>
            </a:r>
            <a:r>
              <a:rPr lang="en-US" sz="1600" dirty="0" err="1"/>
              <a:t>coding_words</a:t>
            </a:r>
            <a:r>
              <a:rPr lang="en-US" sz="1600" dirty="0"/>
              <a:t>[bug]</a:t>
            </a:r>
          </a:p>
          <a:p>
            <a:pPr lvl="1"/>
            <a:r>
              <a:rPr lang="en-US" sz="1600" dirty="0"/>
              <a:t>This doesn’t work because the program is now looking for a variable called a bug that doesn’t exist. Strings must always have quotation marks.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D2547F-BE83-54E7-6A4A-D1DE8E31A02D}"/>
              </a:ext>
            </a:extLst>
          </p:cNvPr>
          <p:cNvSpPr txBox="1"/>
          <p:nvPr/>
        </p:nvSpPr>
        <p:spPr>
          <a:xfrm>
            <a:off x="3478530" y="5636735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://stackoverflow.com/questions/19410139/how-to-run-this-vbscrip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9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A6D61-9392-C025-0E97-E8EAD5E09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Adding New Items to a Dictionary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14EA0-FC78-C64F-030B-5DEB50AC2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We can add new items to a dictionary like this:</a:t>
            </a:r>
          </a:p>
          <a:p>
            <a:pPr marL="0" indent="0">
              <a:buNone/>
            </a:pPr>
            <a:r>
              <a:rPr lang="en-US" sz="2000" dirty="0" err="1"/>
              <a:t>dictionary_name</a:t>
            </a:r>
            <a:r>
              <a:rPr lang="en-US" sz="2000" dirty="0"/>
              <a:t>[</a:t>
            </a:r>
            <a:r>
              <a:rPr lang="en-US" sz="2000" dirty="0" err="1"/>
              <a:t>new_key</a:t>
            </a:r>
            <a:r>
              <a:rPr lang="en-US" sz="2000" dirty="0"/>
              <a:t>] = </a:t>
            </a:r>
            <a:r>
              <a:rPr lang="en-US" sz="2000" dirty="0" err="1"/>
              <a:t>new_value</a:t>
            </a:r>
            <a:endParaRPr lang="en-US" sz="2000" dirty="0"/>
          </a:p>
          <a:p>
            <a:r>
              <a:rPr lang="en-US" sz="2000" dirty="0"/>
              <a:t>For example:</a:t>
            </a:r>
          </a:p>
          <a:p>
            <a:pPr marL="0" indent="0">
              <a:buNone/>
            </a:pPr>
            <a:r>
              <a:rPr lang="en-US" sz="2000" dirty="0" err="1"/>
              <a:t>coding_words</a:t>
            </a:r>
            <a:r>
              <a:rPr lang="en-US" sz="2000" dirty="0"/>
              <a:t>[“if statement”] = “code that runs only if a condition is true”</a:t>
            </a:r>
          </a:p>
          <a:p>
            <a:pPr marL="0" indent="0">
              <a:buNone/>
            </a:pPr>
            <a:endParaRPr lang="en-US" sz="2000" dirty="0">
              <a:latin typeface="Lucida Console" panose="020B0609040504020204" pitchFamily="49" charset="0"/>
            </a:endParaRPr>
          </a:p>
        </p:txBody>
      </p:sp>
      <p:pic>
        <p:nvPicPr>
          <p:cNvPr id="23" name="Picture 22" descr="Open book">
            <a:extLst>
              <a:ext uri="{FF2B5EF4-FFF2-40B4-BE49-F238E27FC236}">
                <a16:creationId xmlns:a16="http://schemas.microsoft.com/office/drawing/2014/main" id="{C73A61D9-45CE-CCF5-DFEA-331439B3F1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47" r="20952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399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1361</Words>
  <Application>Microsoft Office PowerPoint</Application>
  <PresentationFormat>Widescreen</PresentationFormat>
  <Paragraphs>107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Arial</vt:lpstr>
      <vt:lpstr>JetBrains Mono</vt:lpstr>
      <vt:lpstr>Lucida Console</vt:lpstr>
      <vt:lpstr>Office Theme</vt:lpstr>
      <vt:lpstr>Python! Day 9</vt:lpstr>
      <vt:lpstr>Warm-up: Number Guessing Game</vt:lpstr>
      <vt:lpstr>Lists Recap</vt:lpstr>
      <vt:lpstr>Introduction to Dictionaries</vt:lpstr>
      <vt:lpstr>PowerPoint Presentation</vt:lpstr>
      <vt:lpstr>How to Create Dictionaries</vt:lpstr>
      <vt:lpstr>Using Dictionaries</vt:lpstr>
      <vt:lpstr>Common Errors with Dictionaries</vt:lpstr>
      <vt:lpstr>Adding New Items to a Dictionary</vt:lpstr>
      <vt:lpstr>Changing Items in a Dictionary</vt:lpstr>
      <vt:lpstr>Looping Through a Dictionary</vt:lpstr>
      <vt:lpstr>PowerPoint Presentation</vt:lpstr>
      <vt:lpstr>Empty Dictionaries</vt:lpstr>
      <vt:lpstr>Project: Multiplayer Number Guessing Game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Python! Day 9</dc:title>
  <dc:creator>Tavishi Bhatia</dc:creator>
  <cp:lastModifiedBy>Tavishi Bhatia</cp:lastModifiedBy>
  <cp:revision>1</cp:revision>
  <dcterms:created xsi:type="dcterms:W3CDTF">2024-05-08T00:58:47Z</dcterms:created>
  <dcterms:modified xsi:type="dcterms:W3CDTF">2024-05-08T00:58:55Z</dcterms:modified>
</cp:coreProperties>
</file>